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64" r:id="rId5"/>
    <p:sldId id="259" r:id="rId6"/>
    <p:sldId id="304" r:id="rId7"/>
    <p:sldId id="263" r:id="rId8"/>
    <p:sldId id="266" r:id="rId9"/>
    <p:sldId id="267" r:id="rId10"/>
    <p:sldId id="302" r:id="rId11"/>
    <p:sldId id="268" r:id="rId12"/>
    <p:sldId id="269" r:id="rId13"/>
    <p:sldId id="271" r:id="rId14"/>
    <p:sldId id="273" r:id="rId15"/>
    <p:sldId id="275" r:id="rId16"/>
    <p:sldId id="283" r:id="rId17"/>
    <p:sldId id="284" r:id="rId18"/>
    <p:sldId id="286" r:id="rId19"/>
    <p:sldId id="303" r:id="rId20"/>
    <p:sldId id="287" r:id="rId21"/>
    <p:sldId id="300" r:id="rId22"/>
    <p:sldId id="290" r:id="rId23"/>
    <p:sldId id="294" r:id="rId24"/>
    <p:sldId id="296" r:id="rId25"/>
    <p:sldId id="258" r:id="rId26"/>
    <p:sldId id="311" r:id="rId27"/>
    <p:sldId id="312" r:id="rId28"/>
    <p:sldId id="306" r:id="rId29"/>
    <p:sldId id="310" r:id="rId30"/>
    <p:sldId id="308" r:id="rId31"/>
    <p:sldId id="309" r:id="rId32"/>
    <p:sldId id="30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F2FD1-0CD6-400E-B6D7-E712A6888B6E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02BB6-E7C4-48EF-804B-D8FA562AA5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658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620688"/>
            <a:ext cx="7175351" cy="4304769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 </a:t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заполнению</a:t>
            </a:r>
            <a:b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Карты результативности и проведению экспертизы</a:t>
            </a:r>
            <a:endParaRPr lang="ru-RU" sz="36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17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1224136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2.2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Руководство проблемными группами, временными творческими коллективами (или участие  в проблемных группах, временных творческих коллективах)</a:t>
            </a:r>
            <a:b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93881877"/>
              </p:ext>
            </p:extLst>
          </p:nvPr>
        </p:nvGraphicFramePr>
        <p:xfrm>
          <a:off x="179512" y="1412774"/>
          <a:ext cx="8784976" cy="5302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8512"/>
                <a:gridCol w="2304256"/>
                <a:gridCol w="1872208"/>
              </a:tblGrid>
              <a:tr h="829987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(предмет), цели создания проблемной группы, творческого коллектива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 руководства (участия)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29987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Участие в работе группы «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Одаренный ребенок», для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подготовки и проведения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муниципального этапа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олимпиады по биологии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83312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проблемной группы по теме «Моделирование содержания учебно-воспитательного процесса с целью формирования поликультурной личности»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Образовательное учреждение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991795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Член всероссийской экспериментальной творческой группы педагогов по теме «Инновационные решения в преподавании отдельных предметов» Центра педагогических инноваций им.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К.Д.Ушинского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всероссийский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сентября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2019г.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24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36903" cy="1224136"/>
          </a:xfrm>
        </p:spPr>
        <p:txBody>
          <a:bodyPr/>
          <a:lstStyle/>
          <a:p>
            <a:pPr algn="l"/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2.3. Участие в экспертных комиссиях, экспертных советах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</a:rPr>
              <a:t/>
            </a:r>
            <a:br>
              <a:rPr lang="ru-RU" sz="2800" dirty="0">
                <a:solidFill>
                  <a:srgbClr val="7030A0"/>
                </a:solidFill>
                <a:latin typeface="Times New Roman" pitchFamily="18" charset="0"/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96752"/>
            <a:ext cx="8640960" cy="5328592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</a:pPr>
            <a:r>
              <a:rPr lang="ru-RU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Указать данные приказа о назначении:</a:t>
            </a:r>
          </a:p>
          <a:p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Член жюри муниципального этапа Всероссийской предметной олимпиады по экологии. </a:t>
            </a:r>
            <a:r>
              <a:rPr lang="ru-RU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Приказ УО ИКМО </a:t>
            </a:r>
            <a:r>
              <a:rPr lang="ru-RU" sz="2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r>
              <a:rPr lang="ru-RU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«Об организации работы жюри муниципального этапа Всероссийской олимпиады школьников в </a:t>
            </a:r>
            <a:r>
              <a:rPr lang="ru-RU" sz="2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2018/2019 </a:t>
            </a:r>
            <a:r>
              <a:rPr lang="ru-RU" sz="2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учебном году» №729 от </a:t>
            </a:r>
            <a:r>
              <a:rPr lang="ru-RU" sz="2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14.11.2018г. </a:t>
            </a:r>
            <a:endParaRPr lang="ru-RU" sz="2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Эксперт республиканской аттестационной комиссии …</a:t>
            </a:r>
          </a:p>
          <a:p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Эксперт республиканской комиссии по проверке гранта «Учитель-наставник», «Учитель-эксперт»…</a:t>
            </a:r>
          </a:p>
          <a:p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Эксперт по проверке работ государственной итоговой аттестации по информатике и ИКТ ЕГЭ и ОГЭ </a:t>
            </a:r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Член комиссии по составлению республиканских диагностических контрольных работ по биологии.</a:t>
            </a:r>
            <a:endParaRPr lang="ru-RU" sz="2600" dirty="0">
              <a:solidFill>
                <a:srgbClr val="0070C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6365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80919" cy="108012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600" dirty="0">
                <a:solidFill>
                  <a:srgbClr val="7030A0"/>
                </a:solidFill>
                <a:latin typeface="Times New Roman" pitchFamily="18" charset="0"/>
              </a:rPr>
              <a:t>2.4. Распространение педагогического опыта за период (3-5 лет), предшествующий аттестации</a:t>
            </a:r>
            <a:endParaRPr lang="ru-RU" sz="26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412776"/>
            <a:ext cx="8640960" cy="4896544"/>
          </a:xfrm>
        </p:spPr>
        <p:txBody>
          <a:bodyPr/>
          <a:lstStyle/>
          <a:p>
            <a:pPr marL="45720" indent="0" algn="ctr">
              <a:spcAft>
                <a:spcPts val="0"/>
              </a:spcAft>
              <a:buNone/>
              <a:defRPr/>
            </a:pPr>
            <a:r>
              <a:rPr lang="ru-RU" sz="2400" dirty="0"/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2.4.1. Проведенные открытые уроки, занятия,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мероприятия</a:t>
            </a:r>
          </a:p>
          <a:p>
            <a:pPr marL="45720" indent="0" algn="ctr">
              <a:spcAft>
                <a:spcPts val="0"/>
              </a:spcAft>
              <a:buNone/>
              <a:defRPr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Открытые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уроки</a:t>
            </a:r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Внеклассные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мероприятия</a:t>
            </a:r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Мастер-классы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Мероприятия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рамках предметной недели</a:t>
            </a:r>
          </a:p>
          <a:p>
            <a:pPr marL="45720" indent="0">
              <a:spcAft>
                <a:spcPts val="0"/>
              </a:spcAft>
              <a:buNone/>
              <a:defRPr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Открытые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занятия кружка и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т.д.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213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2.4.2. Проведение,  участие в семинарах </a:t>
            </a:r>
          </a:p>
        </p:txBody>
      </p:sp>
      <p:graphicFrame>
        <p:nvGraphicFramePr>
          <p:cNvPr id="42017" name="Group 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4610004"/>
              </p:ext>
            </p:extLst>
          </p:nvPr>
        </p:nvGraphicFramePr>
        <p:xfrm>
          <a:off x="468311" y="1268413"/>
          <a:ext cx="8352160" cy="5211893"/>
        </p:xfrm>
        <a:graphic>
          <a:graphicData uri="http://schemas.openxmlformats.org/drawingml/2006/table">
            <a:tbl>
              <a:tblPr/>
              <a:tblGrid>
                <a:gridCol w="2088040"/>
                <a:gridCol w="2088040"/>
                <a:gridCol w="3360842"/>
                <a:gridCol w="815238"/>
              </a:tblGrid>
              <a:tr h="2194429">
                <a:tc>
                  <a:txBody>
                    <a:bodyPr/>
                    <a:lstStyle/>
                    <a:p>
                      <a:pPr marL="17938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Тема выступления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938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Уровень (образовательное учреждение, район, город,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межрегиональныйреспубликанский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, федеральный, международный уровень)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семинара, кем и для кого организован, место проведения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7938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73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 воспитательной работы в школе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республиканский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Выступление на семинаре учителей начальных классов «Эффективное взаимодействие с детьми и подростками с расстройствами аутистического спектра» организован </a:t>
                      </a:r>
                      <a:r>
                        <a:rPr lang="ru-RU" sz="1800" b="0" kern="1200" baseline="0" dirty="0" smtClean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НОУ ДПО «Центр социально-гуманитарного образования»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2019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9879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2.4.3.  Выступления на конференциях</a:t>
            </a:r>
          </a:p>
        </p:txBody>
      </p:sp>
      <p:graphicFrame>
        <p:nvGraphicFramePr>
          <p:cNvPr id="42017" name="Group 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3557051"/>
              </p:ext>
            </p:extLst>
          </p:nvPr>
        </p:nvGraphicFramePr>
        <p:xfrm>
          <a:off x="323528" y="1196752"/>
          <a:ext cx="8640961" cy="5327873"/>
        </p:xfrm>
        <a:graphic>
          <a:graphicData uri="http://schemas.openxmlformats.org/drawingml/2006/table">
            <a:tbl>
              <a:tblPr/>
              <a:tblGrid>
                <a:gridCol w="2343021"/>
                <a:gridCol w="1257379"/>
                <a:gridCol w="4392488"/>
                <a:gridCol w="648073"/>
              </a:tblGrid>
              <a:tr h="1498371">
                <a:tc>
                  <a:txBody>
                    <a:bodyPr/>
                    <a:lstStyle/>
                    <a:p>
                      <a:pPr marL="17938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Тема выступления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938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Уровень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конференции,  кем организована, для каких категорий работников образования проведена, место проведения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793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95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Деятельностный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подход в обновленном содержании естественнонаучного образования в системе школа-ВУЗ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республиканский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республиканская научно-методическая конференция «Интегрированная система профессионального образования в условиях научно-образовательного кластера: проблемы и пути развития», ГАОУ ДПО «Институт развития образования РТ», Управление образования г.Казани для педагогов общеобразовательных школ, преподавателей учреждений начального, среднего и высшего профессионального образования, ФГБОУ ВПО «КНИТУ»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603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2.4.4. Методические публикации </a:t>
            </a:r>
          </a:p>
        </p:txBody>
      </p:sp>
      <p:graphicFrame>
        <p:nvGraphicFramePr>
          <p:cNvPr id="42017" name="Group 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9289642"/>
              </p:ext>
            </p:extLst>
          </p:nvPr>
        </p:nvGraphicFramePr>
        <p:xfrm>
          <a:off x="250825" y="981075"/>
          <a:ext cx="8642350" cy="4681220"/>
        </p:xfrm>
        <a:graphic>
          <a:graphicData uri="http://schemas.openxmlformats.org/drawingml/2006/table">
            <a:tbl>
              <a:tblPr/>
              <a:tblGrid>
                <a:gridCol w="2520975"/>
                <a:gridCol w="1728192"/>
                <a:gridCol w="3384376"/>
                <a:gridCol w="1008807"/>
              </a:tblGrid>
              <a:tr h="1196975">
                <a:tc>
                  <a:txBody>
                    <a:bodyPr/>
                    <a:lstStyle/>
                    <a:p>
                      <a:pPr marL="17938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(название), вид публикации,  количество страниц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938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Где напечатана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(наименование научно-методического издания, учреждения, осуществлявшего издание методической публикации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4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издания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3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Методическая разработка внеклассного мероприятия по теме «Экологический брейн-ринг»,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страницы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федеральный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Размещено на сайте «Всероссийское издание «Портал образования»»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https</a:t>
                      </a:r>
                      <a:r>
                        <a:rPr kumimoji="0" 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portalobrazovaniya</a:t>
                      </a:r>
                      <a:r>
                        <a:rPr kumimoji="0" 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ru</a:t>
                      </a:r>
                      <a:r>
                        <a:rPr kumimoji="0" 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servisy</a:t>
                      </a:r>
                      <a:r>
                        <a:rPr kumimoji="0" 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publik</a:t>
                      </a:r>
                      <a:r>
                        <a:rPr kumimoji="0" 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en-US" sz="16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publ</a:t>
                      </a:r>
                      <a:r>
                        <a:rPr kumimoji="0" 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id</a:t>
                      </a:r>
                      <a:r>
                        <a:rPr kumimoji="0" 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=858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2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Методические рекомендации по проектированию рабочих программ (рабочая программа по предмету «Биология 5 класс»),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стр.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республиканский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«Методические рекомендации по проектированию рабочих программ (рабочая программа по предмету «Биология»), МО и Н РТ ГАОУ ДПО «ИРО РТ» 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6404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24936" cy="1008112"/>
          </a:xfrm>
        </p:spPr>
        <p:txBody>
          <a:bodyPr/>
          <a:lstStyle/>
          <a:p>
            <a:pPr algn="l"/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2.5. Результаты участия в конкурсах (конкурс в рамках реализации приоритетного национального проекта «Образование», конкурсы профессионального мастерства, методические конкурсы и др.)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700808"/>
            <a:ext cx="8496944" cy="475252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Республиканский конкурс «50 инновационных идей»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Международный конкурс «Лучший персональный сайт педагога – 2017» на портале Фонд Образовательной и Научной Деятельности 21 века</a:t>
            </a:r>
          </a:p>
          <a:p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Международный конкурс «Внеклассное мероприятие» на образовательном портале  «РУСОЛИМП»</a:t>
            </a:r>
          </a:p>
          <a:p>
            <a:pPr>
              <a:buFont typeface="Arial" charset="0"/>
              <a:buNone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Всероссийский (с международным участием) конкурс презентаций «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ТопСлайд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 «Учитель года» …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4227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622232" cy="1008112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2.7.другое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980728"/>
            <a:ext cx="8856984" cy="5616624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руководство педагогической практикой студентов</a:t>
            </a:r>
          </a:p>
          <a:p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общероссийском проекте «Школа цифрового века»</a:t>
            </a:r>
          </a:p>
          <a:p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программ</a:t>
            </a:r>
          </a:p>
          <a:p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форумах, всероссийских педсоветах, акциях</a:t>
            </a:r>
          </a:p>
          <a:p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педагогических сообществах</a:t>
            </a:r>
          </a:p>
          <a:p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собственного сайта на портале 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 </a:t>
            </a:r>
            <a:r>
              <a:rPr lang="ru-RU" sz="3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вебинара</a:t>
            </a:r>
            <a:endParaRPr lang="ru-RU" sz="3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3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сверхпрограммной</a:t>
            </a:r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общероссийской предметной олимпиады </a:t>
            </a:r>
            <a:r>
              <a:rPr lang="ru-RU" sz="3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Олимпус</a:t>
            </a:r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весенняя сессия (Диплом «</a:t>
            </a:r>
            <a:r>
              <a:rPr lang="ru-RU" sz="3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Олимпус</a:t>
            </a:r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Калининград)</a:t>
            </a:r>
          </a:p>
          <a:p>
            <a:endParaRPr lang="ru-RU" sz="3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Все, что не знаете куда разместить, размещайте сюда!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9772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2.8. Результаты профессиональной деятельности, в том числе экспериментальной и инновационной </a:t>
            </a:r>
          </a:p>
        </p:txBody>
      </p:sp>
      <p:graphicFrame>
        <p:nvGraphicFramePr>
          <p:cNvPr id="42017" name="Group 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3983518"/>
              </p:ext>
            </p:extLst>
          </p:nvPr>
        </p:nvGraphicFramePr>
        <p:xfrm>
          <a:off x="323850" y="1196753"/>
          <a:ext cx="8496300" cy="5613647"/>
        </p:xfrm>
        <a:graphic>
          <a:graphicData uri="http://schemas.openxmlformats.org/drawingml/2006/table">
            <a:tbl>
              <a:tblPr/>
              <a:tblGrid>
                <a:gridCol w="5976342"/>
                <a:gridCol w="1944216"/>
                <a:gridCol w="575742"/>
              </a:tblGrid>
              <a:tr h="4320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Вид, тема (название или описание) мероприятия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938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Уровень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Год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5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Региональной инновационной площадки ГАОУ ДПО «Институт развития  образования  РТ» (приказ МО и Н РТ от 5.11.2018 № 9548/18) по направлению «Научно-методическое и организационно-методическое обеспечение инновационных форм, методов, технологий непрерывного профессионального развития руководящих и педагогических работников системы образования РТ»  Тема инновационной деятельности «Проектная деятельность как инновационная составляющая одной из организационных форм обучения».  Справка ГАОУ ДПО «ИРО РТ» № 206-рип от 19 мая 20219г.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Осуществляю инновационную деятельность по теме:  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 авторскую разработку….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 рецензию, отзыв и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т.д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республиканский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76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П.2.8.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sp>
        <p:nvSpPr>
          <p:cNvPr id="4" name="Прямоугольник 3"/>
          <p:cNvSpPr/>
          <p:nvPr/>
        </p:nvSpPr>
        <p:spPr>
          <a:xfrm>
            <a:off x="539552" y="1700808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Осуществляю инновационную деятельность по теме «Системно-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подход: творческие задания на уроках иностранного (французского) языка» в республиканской инновационной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площадке ИРО РТ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«Актуальные проблемы реализации ФГОС общего образования».</a:t>
            </a:r>
          </a:p>
          <a:p>
            <a:pPr algn="just"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работы: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  <a:buFontTx/>
              <a:buChar char="-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опубликовала статью …</a:t>
            </a:r>
          </a:p>
          <a:p>
            <a:pPr algn="just">
              <a:spcAft>
                <a:spcPts val="0"/>
              </a:spcAft>
              <a:buFontTx/>
              <a:buChar char="-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провела мастер-класс …</a:t>
            </a:r>
          </a:p>
          <a:p>
            <a:pPr algn="just">
              <a:spcAft>
                <a:spcPts val="0"/>
              </a:spcAft>
              <a:buFontTx/>
              <a:buChar char="-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выступила на конференции 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43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4" y="26369"/>
            <a:ext cx="9011142" cy="6554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873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Результаты учебно-воспитательной работы за последние  3-5 лет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700808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3.1 Результаты ЕГЭ,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ЕРЭ</a:t>
            </a:r>
          </a:p>
          <a:p>
            <a:pPr>
              <a:buFont typeface="Arial" charset="0"/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3.2. Результаты сдачи ГИА по преподаваемому предмету аттестуемого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работника</a:t>
            </a:r>
          </a:p>
          <a:p>
            <a:pPr>
              <a:buFont typeface="Arial" charset="0"/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3.3. Результаты республиканского тестирования учащихся 4, 6, 8, 10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классов</a:t>
            </a:r>
          </a:p>
          <a:p>
            <a:pPr>
              <a:buFont typeface="Arial" charset="0"/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Таблицы, не имеющие отношения к педагогической деятельности убираем, сохраняя нумерацию!!!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949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>
          <a:xfrm>
            <a:off x="251520" y="188641"/>
            <a:ext cx="8661648" cy="1368152"/>
          </a:xfrm>
          <a:noFill/>
        </p:spPr>
        <p:txBody>
          <a:bodyPr/>
          <a:lstStyle/>
          <a:p>
            <a:pPr algn="l"/>
            <a:r>
              <a:rPr lang="ru-RU" sz="2000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3.6. Результаты участия  обучающихся (воспитанников) в  конкурсах, смотрах, концертах, соревнованиях и др. мероприятиях по предмету (профилю образовательной программы, реализуемой  педагогическим работником)  как в очной, так и в дистанционной форме  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2017" name="Group 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877272"/>
              </p:ext>
            </p:extLst>
          </p:nvPr>
        </p:nvGraphicFramePr>
        <p:xfrm>
          <a:off x="250825" y="1772816"/>
          <a:ext cx="8640764" cy="4967709"/>
        </p:xfrm>
        <a:graphic>
          <a:graphicData uri="http://schemas.openxmlformats.org/drawingml/2006/table">
            <a:tbl>
              <a:tblPr/>
              <a:tblGrid>
                <a:gridCol w="2016919"/>
                <a:gridCol w="1007349"/>
                <a:gridCol w="1080095"/>
                <a:gridCol w="1584964"/>
                <a:gridCol w="2951437"/>
              </a:tblGrid>
              <a:tr h="1753309">
                <a:tc>
                  <a:txBody>
                    <a:bodyPr/>
                    <a:lstStyle/>
                    <a:p>
                      <a:pPr marL="36000" algn="just"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Вид, название мероприятия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Результат (занятое место)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60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Дата проведения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20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Документы (материалы) подтверждающие результаты (при наличии высоких результатов)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78" marR="6857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655903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Пушкинский фестиваль художественных работ «Здесь был Пушкин»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l"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федеральный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место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2016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Диплом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Государственный  историко-архитектурный и государственный музей заповедник «Казанский Кремль»</a:t>
                      </a:r>
                    </a:p>
                  </a:txBody>
                  <a:tcPr marL="91438" marR="91438"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558497"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XIII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открытый городской экологический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Форум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школьников «</a:t>
                      </a:r>
                      <a:r>
                        <a:rPr lang="ru-RU" sz="16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Зилант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город</a:t>
                      </a:r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место </a:t>
                      </a:r>
                    </a:p>
                    <a:p>
                      <a:endParaRPr lang="ru-RU" sz="16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Грамота Управления образования города Казани</a:t>
                      </a:r>
                    </a:p>
                  </a:txBody>
                  <a:tcPr marL="68578" marR="6857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019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443"/>
          </a:xfrm>
        </p:spPr>
        <p:txBody>
          <a:bodyPr/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/>
              <a:t>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3.8. Работа за рамками тарифицированных часов (внеклассная работа по предмету и др.)  </a:t>
            </a:r>
          </a:p>
        </p:txBody>
      </p:sp>
      <p:graphicFrame>
        <p:nvGraphicFramePr>
          <p:cNvPr id="42017" name="Group 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9785789"/>
              </p:ext>
            </p:extLst>
          </p:nvPr>
        </p:nvGraphicFramePr>
        <p:xfrm>
          <a:off x="179388" y="1124745"/>
          <a:ext cx="8640762" cy="3623454"/>
        </p:xfrm>
        <a:graphic>
          <a:graphicData uri="http://schemas.openxmlformats.org/drawingml/2006/table">
            <a:tbl>
              <a:tblPr/>
              <a:tblGrid>
                <a:gridCol w="2304380"/>
                <a:gridCol w="2160240"/>
                <a:gridCol w="936104"/>
                <a:gridCol w="1080120"/>
                <a:gridCol w="2159918"/>
              </a:tblGrid>
              <a:tr h="1334834">
                <a:tc>
                  <a:txBody>
                    <a:bodyPr/>
                    <a:lstStyle/>
                    <a:p>
                      <a:pPr marL="34925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деятельности (кружки, секции, мероприятия)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Тема, название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Дата проведения мероприятия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925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 (если есть)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9775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Наставник учащихся, принявших участие в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VIII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региональном  интеллектуальном  марафоне учащихся 5 классов, прошедших обучение по системе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Л.В.Занкова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VIII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региональный  интеллектуальный  марафон учащихся 5 классов, прошедших обучение по системе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Л.В,Занкова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Диплом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Гран-при в номинации «Природоведение»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 и Н РТ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1520" y="4869160"/>
            <a:ext cx="87849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-Руководитель кружка…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-Руководитель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Республиканского сетевого научно-практического проекта Школьный экологический мониторинг «Здоровье моей школы»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-Организатор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предметной недели по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химии…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022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3.12. Другие результаты</a:t>
            </a:r>
          </a:p>
        </p:txBody>
      </p:sp>
      <p:graphicFrame>
        <p:nvGraphicFramePr>
          <p:cNvPr id="42017" name="Group 3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66835752"/>
              </p:ext>
            </p:extLst>
          </p:nvPr>
        </p:nvGraphicFramePr>
        <p:xfrm>
          <a:off x="250825" y="1557338"/>
          <a:ext cx="8518525" cy="4778374"/>
        </p:xfrm>
        <a:graphic>
          <a:graphicData uri="http://schemas.openxmlformats.org/drawingml/2006/table">
            <a:tbl>
              <a:tblPr/>
              <a:tblGrid>
                <a:gridCol w="1080815"/>
                <a:gridCol w="4456226"/>
                <a:gridCol w="2981484"/>
              </a:tblGrid>
              <a:tr h="792639">
                <a:tc>
                  <a:txBody>
                    <a:bodyPr/>
                    <a:lstStyle/>
                    <a:p>
                      <a:pPr marL="36000" algn="just"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Учебный год</a:t>
                      </a:r>
                      <a:endParaRPr lang="ru-RU" sz="18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5322" marR="6532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деятельности, название мероприятия</a:t>
                      </a:r>
                      <a:endParaRPr lang="ru-RU" sz="1800" b="0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322" marR="6532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Описание результата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322" marR="6532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640">
                <a:tc>
                  <a:txBody>
                    <a:bodyPr/>
                    <a:lstStyle/>
                    <a:p>
                      <a:endParaRPr lang="ru-RU" sz="18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22" marR="653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Поступление в вузы по профилю</a:t>
                      </a:r>
                    </a:p>
                    <a:p>
                      <a:pPr marL="36000" algn="ctr">
                        <a:spcAft>
                          <a:spcPts val="0"/>
                        </a:spcAft>
                      </a:pPr>
                      <a:endParaRPr lang="ru-RU" sz="1800" b="0" i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22" marR="653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Сколько и куда</a:t>
                      </a:r>
                      <a:endParaRPr lang="ru-RU" sz="1800" b="0" i="0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7096" marR="8709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1026">
                <a:tc>
                  <a:txBody>
                    <a:bodyPr/>
                    <a:lstStyle/>
                    <a:p>
                      <a:endParaRPr lang="ru-RU" sz="18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22" marR="653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spcAft>
                          <a:spcPts val="0"/>
                        </a:spcAft>
                      </a:pPr>
                      <a:r>
                        <a:rPr lang="ru-RU" sz="18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Результаты ОГЭ, ЕГЭ более 80 и 90 баллов (высокие</a:t>
                      </a:r>
                      <a:endParaRPr lang="ru-RU" sz="1800" b="0" i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22" marR="653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Кто и сколько</a:t>
                      </a:r>
                      <a:endParaRPr lang="ru-RU" sz="1800" b="0" i="0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7096" marR="8709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12424">
                <a:tc>
                  <a:txBody>
                    <a:bodyPr/>
                    <a:lstStyle/>
                    <a:p>
                      <a:endParaRPr lang="ru-RU" sz="18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22" marR="653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spcAft>
                          <a:spcPts val="0"/>
                        </a:spcAft>
                      </a:pPr>
                      <a:r>
                        <a:rPr lang="ru-RU" sz="18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Работа классного руководителя с родителями</a:t>
                      </a:r>
                    </a:p>
                    <a:p>
                      <a:pPr marL="36000" algn="ctr">
                        <a:spcAft>
                          <a:spcPts val="0"/>
                        </a:spcAft>
                      </a:pPr>
                      <a:endParaRPr lang="ru-RU" sz="1800" b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36000" algn="ctr"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Программа </a:t>
                      </a:r>
                      <a:r>
                        <a:rPr lang="ru-RU" sz="1800" b="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антинаркотической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работы «Путь к успеху» с родителями школьников 9-11 классов </a:t>
                      </a:r>
                      <a:endParaRPr lang="ru-RU" sz="1800" b="0" i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22" marR="653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Родительский всеобуч по программе «Путь к успеху». Автор программы Вахрушева И.Г. Разработка памяток и рекомендаций для родителей.</a:t>
                      </a:r>
                      <a:endParaRPr lang="ru-RU" sz="1800" b="0" i="0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7096" marR="8709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09645">
                <a:tc>
                  <a:txBody>
                    <a:bodyPr/>
                    <a:lstStyle/>
                    <a:p>
                      <a:endParaRPr lang="ru-RU" sz="1800" b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22" marR="653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Работа классного руководителя </a:t>
                      </a:r>
                      <a:r>
                        <a:rPr lang="ru-RU" sz="1800" b="0" i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достижения класса</a:t>
                      </a:r>
                      <a:endParaRPr lang="ru-RU" sz="1800" b="0" i="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22" marR="6532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0" i="0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7096" marR="87096"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27584" y="116632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3.12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Другие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результаты…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390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1368152"/>
          </a:xfrm>
        </p:spPr>
        <p:txBody>
          <a:bodyPr/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3.23. Эффективность использования современных  информационных технологий, мультимедийных средств в  профессиональной  деятельности, образовательной практике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2017" name="Group 3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08783877"/>
              </p:ext>
            </p:extLst>
          </p:nvPr>
        </p:nvGraphicFramePr>
        <p:xfrm>
          <a:off x="467544" y="1739602"/>
          <a:ext cx="8568951" cy="5031695"/>
        </p:xfrm>
        <a:graphic>
          <a:graphicData uri="http://schemas.openxmlformats.org/drawingml/2006/table">
            <a:tbl>
              <a:tblPr/>
              <a:tblGrid>
                <a:gridCol w="1756472"/>
                <a:gridCol w="6812479"/>
              </a:tblGrid>
              <a:tr h="576386">
                <a:tc gridSpan="2"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Какие средства используются </a:t>
                      </a:r>
                      <a:r>
                        <a:rPr lang="ru-RU" sz="20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en-US" sz="20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DVD</a:t>
                      </a:r>
                      <a:r>
                        <a:rPr lang="ru-RU" sz="20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проигрыватель, проектор, компьютер, интерактивная доска и т.д.)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312" marR="6531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312" marR="6531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258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часто</a:t>
                      </a:r>
                    </a:p>
                    <a:p>
                      <a:endParaRPr lang="ru-RU" sz="20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12" marR="653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каждом уроке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12" marR="653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962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каких целях </a:t>
                      </a:r>
                    </a:p>
                    <a:p>
                      <a:endParaRPr lang="ru-RU" sz="16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12" marR="653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>
                        <a:spcAft>
                          <a:spcPts val="0"/>
                        </a:spcAft>
                      </a:pPr>
                      <a:r>
                        <a:rPr lang="ru-RU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достижения более высокого уровня наглядности уроков, расширения возможности активизации деятельности школьников при непрерывной обратной связи, оживляющей учебный процесс, способствующей повышению его динамизма и приводящей к формированию положительного отношения учащихся к изучаемому предмету,</a:t>
                      </a:r>
                      <a:r>
                        <a:rPr lang="ru-RU" sz="20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проведения тестирования, педагогического мониторинга, работы в информационной системе «Электронное образование Республики Татарстан,  обогащения творческой лаборатории за счет электронных учебных программ, презентаций, работы с персональным сайтом 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(перечислить…)</a:t>
                      </a:r>
                      <a:endParaRPr lang="ru-RU" sz="200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312" marR="653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6560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79512" y="364862"/>
            <a:ext cx="8964488" cy="6509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Подпись аттестуемого работника            </a:t>
            </a:r>
            <a:r>
              <a:rPr kumimoji="0" lang="ru-RU" sz="1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Сергеева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(Сергеева С.М.)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Заверяю достоверность сведений в карте результативности профессиональной деятельности учителя французского языка Сергеевой С.М.  и подлинность документов,  представленных    мне аттестуемым работником в подтверждение своих достижений и результатов.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Рекомендации: </a:t>
            </a:r>
            <a:r>
              <a:rPr kumimoji="0" lang="ru-RU" sz="1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Продолжать инновационную работу по теме:…, представить результаты инновационной работы на заседании методического объединения учителей иностранного языка гимназии.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Заключение: </a:t>
            </a:r>
            <a:r>
              <a:rPr lang="ru-RU" sz="19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уровень квалификации учителя французского языка Сергеевой С.М. соответствует требованиям, предъявляемым к высшей квалификационной категории</a:t>
            </a:r>
            <a:r>
              <a:rPr lang="ru-RU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Директор МБОУ «Гимназия № 9»              		</a:t>
            </a:r>
            <a:r>
              <a:rPr kumimoji="0" lang="ru-RU" sz="19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Кузнецова</a:t>
            </a:r>
            <a:r>
              <a:rPr lang="ru-RU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(Кузнецова М.Б.)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И.О.заведующей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учебно-методическим сектором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информационно-методического отдела 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Кировскому и Московскому районам 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Управления образования исполнительного комитета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образования г.Казани 	</a:t>
            </a:r>
            <a:r>
              <a:rPr lang="ru-RU" sz="1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900" i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Царегородцева</a:t>
            </a:r>
            <a:r>
              <a:rPr lang="ru-RU" sz="1900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9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Царегородцева</a:t>
            </a: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О.Н.)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05.10.2020г.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070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3" cy="2880320"/>
          </a:xfrm>
        </p:spPr>
        <p:txBody>
          <a:bodyPr>
            <a:noAutofit/>
          </a:bodyPr>
          <a:lstStyle/>
          <a:p>
            <a:pPr lvl="0" algn="l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Экспертиза 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(работают 2 эксперта: внутренний и внешний)</a:t>
            </a:r>
            <a:b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квалификационная категория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3,3 до 4,29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баллов;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Высшая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квалификационная категория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4,3-х  до 5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баллов.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36912"/>
            <a:ext cx="6336704" cy="290551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4797152"/>
            <a:ext cx="6336704" cy="16383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4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5" t="10488" r="46014" b="70211"/>
          <a:stretch/>
        </p:blipFill>
        <p:spPr bwMode="auto">
          <a:xfrm>
            <a:off x="269226" y="332656"/>
            <a:ext cx="8684651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84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r="57974" b="66750"/>
          <a:stretch>
            <a:fillRect/>
          </a:stretch>
        </p:blipFill>
        <p:spPr bwMode="auto">
          <a:xfrm>
            <a:off x="0" y="9525"/>
            <a:ext cx="7164388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 l="21468" t="20125" r="21326" b="20625"/>
          <a:stretch>
            <a:fillRect/>
          </a:stretch>
        </p:blipFill>
        <p:spPr bwMode="auto">
          <a:xfrm>
            <a:off x="1674813" y="2622550"/>
            <a:ext cx="7442200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148064" y="0"/>
            <a:ext cx="3995936" cy="5486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Самооценка педагога</a:t>
            </a:r>
            <a:endParaRPr lang="ru-RU" sz="2400" b="1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A7D98C-4E16-4E5B-8B9F-BC287F6A8D44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9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8" r="60781" b="10557"/>
          <a:stretch/>
        </p:blipFill>
        <p:spPr bwMode="auto">
          <a:xfrm>
            <a:off x="971600" y="188640"/>
            <a:ext cx="6709456" cy="6669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796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373216"/>
            <a:ext cx="6512511" cy="1419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640960" cy="619268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1.Л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ичные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данные (1.1 – 1.12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" indent="0">
              <a:buNone/>
            </a:pP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2.Сведения 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профессиональном  рейтинге и достижениях  за последние 5 лет (2.1 –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2.8)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педагога</a:t>
            </a:r>
          </a:p>
          <a:p>
            <a:pPr marL="0" lvl="0" indent="0">
              <a:buNone/>
            </a:pP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3.Результаты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учебно-воспитательной работы за последние  3-5 лет (3.1 – 3.12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воспитанников</a:t>
            </a:r>
          </a:p>
          <a:p>
            <a:pPr marL="0" lvl="0" indent="0">
              <a:buNone/>
            </a:pP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Эффективность 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использования современных  информационных технологий, мультимедийных средств в  профессиональной  деятельности, образовательной практике (3.23)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9833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2" t="19690" r="14364" b="7454"/>
          <a:stretch/>
        </p:blipFill>
        <p:spPr bwMode="auto">
          <a:xfrm>
            <a:off x="683568" y="188640"/>
            <a:ext cx="7704857" cy="6425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85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9" t="20603" r="10746" b="7139"/>
          <a:stretch/>
        </p:blipFill>
        <p:spPr bwMode="auto">
          <a:xfrm>
            <a:off x="395536" y="116632"/>
            <a:ext cx="8343983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62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9" t="10859" r="46959" b="55051"/>
          <a:stretch/>
        </p:blipFill>
        <p:spPr bwMode="auto">
          <a:xfrm>
            <a:off x="395536" y="1412776"/>
            <a:ext cx="8277954" cy="435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94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7" t="19449" r="25786" b="6628"/>
          <a:stretch/>
        </p:blipFill>
        <p:spPr bwMode="auto">
          <a:xfrm>
            <a:off x="5036484" y="620688"/>
            <a:ext cx="410751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36903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052736"/>
            <a:ext cx="8784976" cy="525658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Смотрите  рекомендации 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(бланк </a:t>
            </a:r>
            <a:r>
              <a:rPr lang="ru-RU" sz="2800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Карты</a:t>
            </a:r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80000"/>
              </a:lnSpc>
              <a:buNone/>
            </a:pPr>
            <a:endParaRPr lang="ru-RU" sz="2800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Даны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образцы записей</a:t>
            </a:r>
          </a:p>
          <a:p>
            <a:pPr>
              <a:lnSpc>
                <a:spcPct val="80000"/>
              </a:lnSpc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1.4 должность</a:t>
            </a:r>
          </a:p>
          <a:p>
            <a:pPr>
              <a:lnSpc>
                <a:spcPct val="80000"/>
              </a:lnSpc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1.5 место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 </a:t>
            </a:r>
          </a:p>
          <a:p>
            <a:pPr>
              <a:lnSpc>
                <a:spcPct val="80000"/>
              </a:lnSpc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указывается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полное наименование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образовательной организации в соответствии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 Уставом учреждения</a:t>
            </a:r>
            <a:endParaRPr lang="ru-RU" sz="24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1.6 населенный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пункт</a:t>
            </a:r>
          </a:p>
          <a:p>
            <a:pPr>
              <a:lnSpc>
                <a:spcPct val="80000"/>
              </a:lnSpc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«Кировский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район муниципального образования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 Казань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1.9 образование</a:t>
            </a:r>
          </a:p>
          <a:p>
            <a:pPr>
              <a:lnSpc>
                <a:spcPct val="80000"/>
              </a:lnSpc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1.10 повышение квалификации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404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6632"/>
            <a:ext cx="8424936" cy="1728192"/>
          </a:xfrm>
        </p:spPr>
        <p:txBody>
          <a:bodyPr>
            <a:normAutofit fontScale="77500" lnSpcReduction="20000"/>
          </a:bodyPr>
          <a:lstStyle/>
          <a:p>
            <a:pPr marL="45720" indent="0" algn="just" fontAlgn="t">
              <a:buNone/>
            </a:pPr>
            <a:r>
              <a:rPr lang="ru-RU" sz="3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 (имеющаяся), дата присвоения и окончания срока действия квалификационной категории</a:t>
            </a:r>
            <a:endParaRPr lang="ru-RU" sz="31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fontAlgn="t">
              <a:buNone/>
            </a:pPr>
            <a:r>
              <a:rPr lang="ru-RU" sz="3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</a:t>
            </a:r>
            <a:r>
              <a:rPr lang="ru-RU" sz="3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категория- </a:t>
            </a:r>
            <a:r>
              <a:rPr lang="ru-RU" sz="3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34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</a:t>
            </a:r>
            <a:r>
              <a:rPr lang="ru-RU" sz="3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 </a:t>
            </a:r>
            <a:r>
              <a:rPr lang="ru-RU" sz="3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РТ </a:t>
            </a:r>
            <a:r>
              <a:rPr lang="ru-RU" sz="3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29 </a:t>
            </a:r>
            <a:r>
              <a:rPr lang="ru-RU" sz="34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3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2017г . № 2119/17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99" t="23643" r="19782" b="4604"/>
          <a:stretch/>
        </p:blipFill>
        <p:spPr bwMode="auto">
          <a:xfrm>
            <a:off x="3923928" y="1700808"/>
            <a:ext cx="4952247" cy="4920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24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352927" cy="936104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Первая </a:t>
            </a:r>
            <a:r>
              <a:rPr lang="ru-RU" sz="24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категория- приказ </a:t>
            </a:r>
            <a:r>
              <a:rPr lang="ru-RU" sz="2400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</a:t>
            </a:r>
            <a:r>
              <a:rPr lang="ru-RU" sz="24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 РТ от </a:t>
            </a:r>
            <a:r>
              <a:rPr lang="ru-RU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sz="24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декабря 2017г . № </a:t>
            </a:r>
            <a:r>
              <a:rPr lang="ru-RU" sz="2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1985/17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060848"/>
            <a:ext cx="7848872" cy="46805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0" t="17456" r="15335" b="4193"/>
          <a:stretch/>
        </p:blipFill>
        <p:spPr bwMode="auto">
          <a:xfrm>
            <a:off x="2699792" y="1268760"/>
            <a:ext cx="6240545" cy="5373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521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404664"/>
            <a:ext cx="7910264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к оформлению Карты: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196752"/>
            <a:ext cx="8424936" cy="5040560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программе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шрифт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Times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Roman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размер шрифта 12 -12,5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аблицы отформатировать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екст    «по ширине», (по левому краю)…</a:t>
            </a:r>
            <a:r>
              <a:rPr lang="ru-RU" sz="24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т.е. в одном стиле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Заполняется в соответствии с рекомендациями </a:t>
            </a: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(после бланка Карты)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Таблицы, не имеющие отношения к должности исключаются,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нумерацию не меняем!!!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Указываем реквизиты документов (№ приказов)!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Внимательно читаем «шапки» таблиц.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695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</a:rPr>
              <a:t>2.2. Руководство проблемными группами, временными творческими коллективами (или участие  в проблемных группах, временных творческих коллективах)</a:t>
            </a:r>
          </a:p>
        </p:txBody>
      </p:sp>
      <p:graphicFrame>
        <p:nvGraphicFramePr>
          <p:cNvPr id="42017" name="Group 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0026614"/>
              </p:ext>
            </p:extLst>
          </p:nvPr>
        </p:nvGraphicFramePr>
        <p:xfrm>
          <a:off x="457200" y="1600200"/>
          <a:ext cx="8229600" cy="4565651"/>
        </p:xfrm>
        <a:graphic>
          <a:graphicData uri="http://schemas.openxmlformats.org/drawingml/2006/table">
            <a:tbl>
              <a:tblPr/>
              <a:tblGrid>
                <a:gridCol w="2962672"/>
                <a:gridCol w="2523728"/>
                <a:gridCol w="2743200"/>
              </a:tblGrid>
              <a:tr h="1219200">
                <a:tc>
                  <a:txBody>
                    <a:bodyPr/>
                    <a:lstStyle/>
                    <a:p>
                      <a:pPr marL="4572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Название (предмет)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Уровень (образовательное учреждение, район, город)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Сроки руководства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11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Руководитель творческой группы по разработке рабочих программ по биологии в соответствии с ФГОС 5 классы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образовательное учреждение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2016-2018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93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Участник городского методического объединения учителей биологии по теме «Организация проектно-исследовательской деятельности учащихся»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город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 2017 по настоящее время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266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12168"/>
          </a:xfrm>
        </p:spPr>
        <p:txBody>
          <a:bodyPr/>
          <a:lstStyle/>
          <a:p>
            <a:pPr algn="l"/>
            <a:r>
              <a:rPr lang="ru-RU" sz="2400" dirty="0">
                <a:solidFill>
                  <a:srgbClr val="7030A0"/>
                </a:solidFill>
                <a:latin typeface="Times New Roman" pitchFamily="18" charset="0"/>
              </a:rPr>
              <a:t>2.2. Руководство проблемными группами, временными творческими коллективами (или участие  в проблемных группах, временных творческих коллективах)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/>
      </p:sp>
      <p:sp>
        <p:nvSpPr>
          <p:cNvPr id="4" name="Прямоугольник 3"/>
          <p:cNvSpPr/>
          <p:nvPr/>
        </p:nvSpPr>
        <p:spPr>
          <a:xfrm>
            <a:off x="539552" y="1772816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работе группы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 проблемной группы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Член всероссийской экспериментальной творческой группы педагогов по теме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 ресурсного центра по подготовке к ЕГЭ учителей Кировского и Московского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районов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Член общественной организации творческих учителей Министерства образования и науки РТ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23945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962</TotalTime>
  <Words>1704</Words>
  <Application>Microsoft Office PowerPoint</Application>
  <PresentationFormat>Экран (4:3)</PresentationFormat>
  <Paragraphs>232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Воздушный поток</vt:lpstr>
      <vt:lpstr>Методические рекомендации   по заполнению  Карты результативности и проведению экспертизы</vt:lpstr>
      <vt:lpstr>Презентация PowerPoint</vt:lpstr>
      <vt:lpstr>Презентация PowerPoint</vt:lpstr>
      <vt:lpstr>Раздел I</vt:lpstr>
      <vt:lpstr>Презентация PowerPoint</vt:lpstr>
      <vt:lpstr>Первая квалификационная категория- приказ МОи Н РТ от 11 декабря 2017г . № 1985/17 </vt:lpstr>
      <vt:lpstr>Требования к оформлению Карты:</vt:lpstr>
      <vt:lpstr>2.2. Руководство проблемными группами, временными творческими коллективами (или участие  в проблемных группах, временных творческих коллективах)</vt:lpstr>
      <vt:lpstr>2.2. Руководство проблемными группами, временными творческими коллективами (или участие  в проблемных группах, временных творческих коллективах)</vt:lpstr>
      <vt:lpstr>2.2. Руководство проблемными группами, временными творческими коллективами (или участие  в проблемных группах, временных творческих коллективах) </vt:lpstr>
      <vt:lpstr>2.3. Участие в экспертных комиссиях, экспертных советах </vt:lpstr>
      <vt:lpstr>2.4. Распространение педагогического опыта за период (3-5 лет), предшествующий аттестации</vt:lpstr>
      <vt:lpstr>2.4.2. Проведение,  участие в семинарах </vt:lpstr>
      <vt:lpstr>2.4.3.  Выступления на конференциях</vt:lpstr>
      <vt:lpstr> 2.4.4. Методические публикации </vt:lpstr>
      <vt:lpstr>2.5. Результаты участия в конкурсах (конкурс в рамках реализации приоритетного национального проекта «Образование», конкурсы профессионального мастерства, методические конкурсы и др.)</vt:lpstr>
      <vt:lpstr>2.7.другое</vt:lpstr>
      <vt:lpstr>2.8. Результаты профессиональной деятельности, в том числе экспериментальной и инновационной </vt:lpstr>
      <vt:lpstr>П.2.8.</vt:lpstr>
      <vt:lpstr>3. Результаты учебно-воспитательной работы за последние  3-5 лет </vt:lpstr>
      <vt:lpstr>3.6. Результаты участия  обучающихся (воспитанников) в  конкурсах, смотрах, концертах, соревнованиях и др. мероприятиях по предмету (профилю образовательной программы, реализуемой  педагогическим работником)  как в очной, так и в дистанционной форме   </vt:lpstr>
      <vt:lpstr>    3.8. Работа за рамками тарифицированных часов (внеклассная работа по предмету и др.)  </vt:lpstr>
      <vt:lpstr>   3.12. Другие результаты</vt:lpstr>
      <vt:lpstr> 3.23. Эффективность использования современных  информационных технологий, мультимедийных средств в  профессиональной  деятельности, образовательной практике</vt:lpstr>
      <vt:lpstr>Презентация PowerPoint</vt:lpstr>
      <vt:lpstr>Экспертиза  (работают 2 эксперта: внутренний и внешний)  Первая квалификационная категория  от 3,3 до 4,29 баллов; Высшая квалификационная категория  от 4,3-х  до 5 баллов.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76</cp:revision>
  <dcterms:created xsi:type="dcterms:W3CDTF">2020-10-02T08:56:12Z</dcterms:created>
  <dcterms:modified xsi:type="dcterms:W3CDTF">2022-10-12T06:41:21Z</dcterms:modified>
</cp:coreProperties>
</file>